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Libre Franklin"/>
      <p:regular r:id="rId44"/>
      <p:bold r:id="rId45"/>
      <p:italic r:id="rId46"/>
      <p:boldItalic r:id="rId47"/>
    </p:embeddedFont>
    <p:embeddedFont>
      <p:font typeface="Roboto"/>
      <p:regular r:id="rId48"/>
      <p:bold r:id="rId49"/>
      <p:italic r:id="rId50"/>
      <p:boldItalic r:id="rId51"/>
    </p:embeddedFont>
    <p:embeddedFont>
      <p:font typeface="Open Sans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LibreFranklin-regular.fntdata"/><Relationship Id="rId43" Type="http://schemas.openxmlformats.org/officeDocument/2006/relationships/slide" Target="slides/slide38.xml"/><Relationship Id="rId46" Type="http://schemas.openxmlformats.org/officeDocument/2006/relationships/font" Target="fonts/LibreFranklin-italic.fntdata"/><Relationship Id="rId45" Type="http://schemas.openxmlformats.org/officeDocument/2006/relationships/font" Target="fonts/LibreFranklin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-regular.fntdata"/><Relationship Id="rId47" Type="http://schemas.openxmlformats.org/officeDocument/2006/relationships/font" Target="fonts/LibreFranklin-boldItalic.fntdata"/><Relationship Id="rId49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-boldItalic.fntdata"/><Relationship Id="rId50" Type="http://schemas.openxmlformats.org/officeDocument/2006/relationships/font" Target="fonts/Roboto-italic.fntdata"/><Relationship Id="rId53" Type="http://schemas.openxmlformats.org/officeDocument/2006/relationships/font" Target="fonts/OpenSans-bold.fntdata"/><Relationship Id="rId52" Type="http://schemas.openxmlformats.org/officeDocument/2006/relationships/font" Target="fonts/OpenSans-regular.fntdata"/><Relationship Id="rId11" Type="http://schemas.openxmlformats.org/officeDocument/2006/relationships/slide" Target="slides/slide6.xml"/><Relationship Id="rId55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54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uzanneperkinsm.medium.com/what-is-a-sales-funnel-and-why-websites-dont-work-anymore-1450fc99e69b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suzanneperkinsm.com/what-is-a-value-ladder-and-why-do-you-need-one-for-your-business/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revenuehunt.com/build-sales-funnel-shopify-store/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autogrow.co/the-evil-isis-sales-funnel-deconstructed/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orbes.com/sites/cognitiveworld/2019/10/04/the-art-of-online-influence/?sh=457a490847ef" TargetMode="External"/><Relationship Id="rId3" Type="http://schemas.openxmlformats.org/officeDocument/2006/relationships/hyperlink" Target="https://www.ytcstudios.com/blog/2020/10/5/the-influence-of-fake-news-on-marketing" TargetMode="External"/><Relationship Id="rId4" Type="http://schemas.openxmlformats.org/officeDocument/2006/relationships/hyperlink" Target="https://www.dictionary.com/browse/the-medium-is-the-message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adexchanger.com/venture-capital/ecosystem-map-luma-partners-kawaja/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mmons.wikimedia.org/wiki/File:Customer_Segmentation.png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chneier.com/blog/archives/2018/11/information_att.html" TargetMode="Externa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pewresearch.org/fact-tank/2015/05/19/more-americans-are-using-social-media-to-connect-with-politicians/" TargetMode="Externa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lickr.com/photos/veraciousjess/284998971" TargetMode="Externa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rossdawsonblog.com/Influence_Landscape_Beta_v1.pdf" TargetMode="Externa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mmons.wikimedia.org/wiki/File:Social_Network_Analysis_Visualization.png" TargetMode="External"/><Relationship Id="rId3" Type="http://schemas.openxmlformats.org/officeDocument/2006/relationships/hyperlink" Target="https://www.pnas.org/content/106/51/21544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merriam-webster.com/dictionary/influence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ece5ff7bae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ece5ff7bae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0eeceaec3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0eeceaec3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advertisers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25037de4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25037de4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sales funnel shows the stages that someone goes through, from being aware of a product to buying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https://suzanneperkinsm.medium.com/what-is-a-sales-funnel-and-why-websites-dont-work-anymore-1450fc99e69b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25037de4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25037de4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http://suzanneperkinsm.com/what-is-a-value-ladder-and-why-do-you-need-one-for-your-business/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25037de4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25037de4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https://revenuehunt.com/build-sales-funnel-shopify-store/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25037de43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f25037de43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https://www.autogrow.co/the-evil-isis-sales-funnel-deconstructed/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25037de43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f25037de43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f25037de43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f25037de43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https://www.forbes.com/sites/cognitiveworld/2019/10/04/the-art-of-online-influence/?sh=457a490847ef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https://www.ytcstudios.com/blog/2020/10/5/the-influence-of-fake-news-on-marketing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https://www.dictionary.com/browse/the-medium-is-the-message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f25037de43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f25037de43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https://www.adexchanger.com/venture-capital/ecosystem-map-luma-partners-kawaja/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f25037de43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f25037de43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https://commons.wikimedia.org/wiki/File:Customer_Segmentation.png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f25037de4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f25037de4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0eeceae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0eeceae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f25037de43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f25037de43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f25037de43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f25037de43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r>
              <a:rPr lang="en"/>
              <a:t> available to influence other states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f25037de43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f25037de43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25037de43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f25037de43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 u="sng">
                <a:solidFill>
                  <a:schemeClr val="hlink"/>
                </a:solidFill>
                <a:hlinkClick r:id="rId2"/>
              </a:rPr>
              <a:t>https://www.schneier.com/blog/archives/2018/11/information_att.html</a:t>
            </a:r>
            <a:r>
              <a:rPr lang="en" sz="1200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f25037de43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f25037de43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f0eeceaec3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f0eeceaec3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f25037de43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f25037de43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f25037de43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f25037de43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https://www.pewresearch.org/fact-tank/2015/05/19/more-americans-are-using-social-media-to-connect-with-politicians/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f25037de43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f25037de43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f0eeceaec3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f0eeceaec3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US army psyops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25037de4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25037de4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25037de43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25037de43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0eeceaec3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f0eeceaec3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f0eeceaec3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f0eeceaec3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0eeceaec3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0eeceaec3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https://www.flickr.com/photos/veraciousjess/284998971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f25037de43_0_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f25037de43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f25037de4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f25037de4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https://www.rossdawsonblog.com/Influence_Landscape_Beta_v1.pdf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f25037de43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f25037de43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25037de43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f25037de43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25037de43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f25037de43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https://commons.wikimedia.org/wiki/File:Social_Network_Analysis_Visualization.png</a:t>
            </a:r>
            <a:r>
              <a:rPr lang="en"/>
              <a:t>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Paper to check out: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https://www.pnas.org/content/106/51/21544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25037de4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25037de4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Quotes</a:t>
            </a:r>
            <a:r>
              <a:rPr lang="en"/>
              <a:t> from Merriam-webster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https://www.merriam-webster.com/dictionary/influence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25037de43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25037de4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25037de43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25037de43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25037de43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25037de4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f25037de43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f25037de43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f0eeceaec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f0eeceaec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5913" y="81731"/>
            <a:ext cx="7200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lvl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1pPr>
            <a:lvl2pPr lvl="1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2pPr>
            <a:lvl3pPr lvl="2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3pPr>
            <a:lvl4pPr lvl="3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4pPr>
            <a:lvl5pPr lvl="4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5pPr>
            <a:lvl6pPr lvl="5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6pPr>
            <a:lvl7pPr lvl="6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7pPr>
            <a:lvl8pPr lvl="7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8pPr>
            <a:lvl9pPr lvl="8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096565" y="4892405"/>
            <a:ext cx="2052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sp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 type="obj">
  <p:cSld name="OBJEC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7" name="Google Shape;57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6457950" y="4767263"/>
            <a:ext cx="20574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lnSpcReduction="10000"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4 Class 2: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</a:t>
            </a:r>
            <a:endParaRPr/>
          </a:p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311700" y="3571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INST408C: Cognitive Security | Fall 2021 | SJ Terp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/>
          <p:nvPr>
            <p:ph type="title"/>
          </p:nvPr>
        </p:nvSpPr>
        <p:spPr>
          <a:xfrm>
            <a:off x="311700" y="15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Advertisers</a:t>
            </a:r>
            <a:endParaRPr/>
          </a:p>
        </p:txBody>
      </p:sp>
      <p:pic>
        <p:nvPicPr>
          <p:cNvPr id="116" name="Google Shape;11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9138" y="848150"/>
            <a:ext cx="5965715" cy="4110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 txBox="1"/>
          <p:nvPr>
            <p:ph type="title"/>
          </p:nvPr>
        </p:nvSpPr>
        <p:spPr>
          <a:xfrm>
            <a:off x="311700" y="136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 funnels</a:t>
            </a:r>
            <a:endParaRPr/>
          </a:p>
        </p:txBody>
      </p:sp>
      <p:pic>
        <p:nvPicPr>
          <p:cNvPr id="122" name="Google Shape;1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9825" y="800050"/>
            <a:ext cx="5252178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/>
          <p:nvPr>
            <p:ph type="title"/>
          </p:nvPr>
        </p:nvSpPr>
        <p:spPr>
          <a:xfrm>
            <a:off x="311700" y="152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Value ladders</a:t>
            </a:r>
            <a:endParaRPr/>
          </a:p>
        </p:txBody>
      </p:sp>
      <p:pic>
        <p:nvPicPr>
          <p:cNvPr id="128" name="Google Shape;1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250" y="954250"/>
            <a:ext cx="7665500" cy="385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/>
          <p:nvPr>
            <p:ph type="title"/>
          </p:nvPr>
        </p:nvSpPr>
        <p:spPr>
          <a:xfrm>
            <a:off x="311700" y="1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</a:t>
            </a:r>
            <a:r>
              <a:rPr lang="en"/>
              <a:t> types </a:t>
            </a:r>
            <a:endParaRPr/>
          </a:p>
        </p:txBody>
      </p:sp>
      <p:pic>
        <p:nvPicPr>
          <p:cNvPr id="134" name="Google Shape;13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188" y="817275"/>
            <a:ext cx="7443625" cy="413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does this matter? Extremism sales funnels</a:t>
            </a:r>
            <a:endParaRPr/>
          </a:p>
        </p:txBody>
      </p:sp>
      <p:pic>
        <p:nvPicPr>
          <p:cNvPr id="140" name="Google Shape;14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1800" y="1108450"/>
            <a:ext cx="6483241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Influence: Marketing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/>
          <p:nvPr>
            <p:ph type="title"/>
          </p:nvPr>
        </p:nvSpPr>
        <p:spPr>
          <a:xfrm>
            <a:off x="311700" y="152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Marketing and PR</a:t>
            </a:r>
            <a:endParaRPr/>
          </a:p>
        </p:txBody>
      </p:sp>
      <p:sp>
        <p:nvSpPr>
          <p:cNvPr id="151" name="Google Shape;151;p30"/>
          <p:cNvSpPr txBox="1"/>
          <p:nvPr>
            <p:ph idx="1" type="body"/>
          </p:nvPr>
        </p:nvSpPr>
        <p:spPr>
          <a:xfrm>
            <a:off x="311700" y="1912075"/>
            <a:ext cx="8520600" cy="26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“</a:t>
            </a:r>
            <a:r>
              <a:rPr i="1" lang="en">
                <a:solidFill>
                  <a:srgbClr val="333333"/>
                </a:solidFill>
                <a:highlight>
                  <a:srgbClr val="FCFCFC"/>
                </a:highlight>
                <a:latin typeface="Georgia"/>
                <a:ea typeface="Georgia"/>
                <a:cs typeface="Georgia"/>
                <a:sym typeface="Georgia"/>
              </a:rPr>
              <a:t>Influence to me is being able to control what someone sees about you - which then leads to you being able to control what they think about you. So PR is organized truth” - </a:t>
            </a:r>
            <a:r>
              <a:rPr i="1" lang="en">
                <a:solidFill>
                  <a:srgbClr val="333333"/>
                </a:solidFill>
                <a:highlight>
                  <a:srgbClr val="FCFCFC"/>
                </a:highlight>
                <a:latin typeface="Georgia"/>
                <a:ea typeface="Georgia"/>
                <a:cs typeface="Georgia"/>
                <a:sym typeface="Georgia"/>
              </a:rPr>
              <a:t>Ulysses</a:t>
            </a:r>
            <a:r>
              <a:rPr i="1" lang="en">
                <a:solidFill>
                  <a:srgbClr val="333333"/>
                </a:solidFill>
                <a:highlight>
                  <a:srgbClr val="FCFCFC"/>
                </a:highlight>
                <a:latin typeface="Georgia"/>
                <a:ea typeface="Georgia"/>
                <a:cs typeface="Georgia"/>
                <a:sym typeface="Georgia"/>
              </a:rPr>
              <a:t> Osuna, Influencer Press</a:t>
            </a:r>
            <a:endParaRPr i="1">
              <a:solidFill>
                <a:srgbClr val="333333"/>
              </a:solidFill>
              <a:highlight>
                <a:srgbClr val="FCFCFC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333333"/>
              </a:solidFill>
              <a:highlight>
                <a:srgbClr val="FCFCFC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>
              <a:solidFill>
                <a:srgbClr val="333333"/>
              </a:solidFill>
              <a:highlight>
                <a:srgbClr val="FCFCFC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/>
          <p:nvPr>
            <p:ph type="title"/>
          </p:nvPr>
        </p:nvSpPr>
        <p:spPr>
          <a:xfrm>
            <a:off x="311700" y="121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AdTech industry</a:t>
            </a:r>
            <a:endParaRPr/>
          </a:p>
        </p:txBody>
      </p:sp>
      <p:pic>
        <p:nvPicPr>
          <p:cNvPr id="157" name="Google Shape;15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825" y="615000"/>
            <a:ext cx="6033110" cy="452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/>
          <p:nvPr>
            <p:ph type="title"/>
          </p:nvPr>
        </p:nvSpPr>
        <p:spPr>
          <a:xfrm>
            <a:off x="311700" y="198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segmentation and targetting</a:t>
            </a:r>
            <a:endParaRPr/>
          </a:p>
        </p:txBody>
      </p:sp>
      <p:pic>
        <p:nvPicPr>
          <p:cNvPr id="163" name="Google Shape;16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425" y="909775"/>
            <a:ext cx="6641142" cy="406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Influence: geopolitics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311700" y="13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4</a:t>
            </a:r>
            <a:endParaRPr/>
          </a:p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311700" y="952375"/>
            <a:ext cx="3720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Human system vulnerabilities and patches</a:t>
            </a:r>
            <a:endParaRPr sz="10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From clicks to disinformation</a:t>
            </a:r>
            <a:endParaRPr sz="10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cognitive biases and their abuses</a:t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the range of ways users and groups are influenced online (and offline via online means) - user experience, marketing and adtech, online political campaigns, astroturfing, online psyops, disinformation campaigns. </a:t>
            </a:r>
            <a:endParaRPr/>
          </a:p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4755975" y="952375"/>
            <a:ext cx="3720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Psychology of influence</a:t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Outcome: articulate common influence techniques. </a:t>
            </a:r>
            <a:endParaRPr sz="10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Applying marketing models</a:t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The medium is the message: Content vs Context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 txBox="1"/>
          <p:nvPr>
            <p:ph type="title"/>
          </p:nvPr>
        </p:nvSpPr>
        <p:spPr>
          <a:xfrm>
            <a:off x="311700" y="182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Westphalian sovereignty</a:t>
            </a:r>
            <a:endParaRPr/>
          </a:p>
        </p:txBody>
      </p:sp>
      <p:sp>
        <p:nvSpPr>
          <p:cNvPr id="174" name="Google Shape;174;p34"/>
          <p:cNvSpPr txBox="1"/>
          <p:nvPr>
            <p:ph idx="1" type="body"/>
          </p:nvPr>
        </p:nvSpPr>
        <p:spPr>
          <a:xfrm>
            <a:off x="172925" y="890350"/>
            <a:ext cx="3959700" cy="40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nation has sovereignty over its own territory and domestic affairs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Principal of non-interference in another country’s domestic affairs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state is equal under international law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250" y="530200"/>
            <a:ext cx="3436132" cy="4083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5"/>
          <p:cNvSpPr txBox="1"/>
          <p:nvPr>
            <p:ph type="title"/>
          </p:nvPr>
        </p:nvSpPr>
        <p:spPr>
          <a:xfrm>
            <a:off x="311700" y="167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National instruments of influence</a:t>
            </a:r>
            <a:endParaRPr/>
          </a:p>
        </p:txBody>
      </p:sp>
      <p:pic>
        <p:nvPicPr>
          <p:cNvPr id="181" name="Google Shape;18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0" cy="2561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/>
          <p:nvPr>
            <p:ph type="title"/>
          </p:nvPr>
        </p:nvSpPr>
        <p:spPr>
          <a:xfrm>
            <a:off x="311700" y="182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instruments of influence</a:t>
            </a:r>
            <a:endParaRPr/>
          </a:p>
        </p:txBody>
      </p:sp>
      <p:pic>
        <p:nvPicPr>
          <p:cNvPr id="187" name="Google Shape;18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93988"/>
            <a:ext cx="8839201" cy="3155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threats</a:t>
            </a:r>
            <a:endParaRPr/>
          </a:p>
        </p:txBody>
      </p:sp>
      <p:sp>
        <p:nvSpPr>
          <p:cNvPr id="193" name="Google Shape;193;p3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Democracy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Require common political knowledge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Who the rulers are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Legitimacy of the rulers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How government works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Draw on contested political knowledge to solve problems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Vulnerable to attacks on common political knowledge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Autocracy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Actively suppress common political knowledge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Benefit from contested political knowledge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Vulnerable to attacks on the monopoly of common political knowledge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Influence: politics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9"/>
          <p:cNvSpPr txBox="1"/>
          <p:nvPr>
            <p:ph type="title"/>
          </p:nvPr>
        </p:nvSpPr>
        <p:spPr>
          <a:xfrm>
            <a:off x="311700" y="139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Political campaigns</a:t>
            </a:r>
            <a:endParaRPr/>
          </a:p>
        </p:txBody>
      </p:sp>
      <p:pic>
        <p:nvPicPr>
          <p:cNvPr id="205" name="Google Shape;20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5475" y="711850"/>
            <a:ext cx="4076871" cy="412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0"/>
          <p:cNvSpPr txBox="1"/>
          <p:nvPr>
            <p:ph type="title"/>
          </p:nvPr>
        </p:nvSpPr>
        <p:spPr>
          <a:xfrm>
            <a:off x="311700" y="167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Political ads</a:t>
            </a:r>
            <a:endParaRPr/>
          </a:p>
        </p:txBody>
      </p:sp>
      <p:pic>
        <p:nvPicPr>
          <p:cNvPr id="211" name="Google Shape;2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5675" y="740175"/>
            <a:ext cx="4582164" cy="4098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1"/>
          <p:cNvSpPr txBox="1"/>
          <p:nvPr>
            <p:ph type="title"/>
          </p:nvPr>
        </p:nvSpPr>
        <p:spPr>
          <a:xfrm>
            <a:off x="311700" y="121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media</a:t>
            </a:r>
            <a:endParaRPr/>
          </a:p>
        </p:txBody>
      </p:sp>
      <p:pic>
        <p:nvPicPr>
          <p:cNvPr id="217" name="Google Shape;21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0725" y="830875"/>
            <a:ext cx="4048125" cy="39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Influence: cyberspace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3"/>
          <p:cNvSpPr txBox="1"/>
          <p:nvPr>
            <p:ph type="title"/>
          </p:nvPr>
        </p:nvSpPr>
        <p:spPr>
          <a:xfrm>
            <a:off x="311700" y="139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Psyops, disinformation, misinformation etc</a:t>
            </a:r>
            <a:endParaRPr/>
          </a:p>
        </p:txBody>
      </p:sp>
      <p:pic>
        <p:nvPicPr>
          <p:cNvPr id="228" name="Google Shape;22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2800" y="928650"/>
            <a:ext cx="3518075" cy="351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cyberspace operations are based on influence</a:t>
            </a:r>
            <a:endParaRPr/>
          </a:p>
        </p:txBody>
      </p:sp>
      <p:sp>
        <p:nvSpPr>
          <p:cNvPr id="234" name="Google Shape;234;p44"/>
          <p:cNvSpPr txBox="1"/>
          <p:nvPr>
            <p:ph idx="1" type="body"/>
          </p:nvPr>
        </p:nvSpPr>
        <p:spPr>
          <a:xfrm>
            <a:off x="311700" y="1152475"/>
            <a:ext cx="8520600" cy="36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Force an adversary to make a decision  or take an action based on: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Information I hide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Information I give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Information I change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Information I deny/degrade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Information I destroy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Enable my decisions based upon knowing yours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/>
              <a:t>“Operations to convey selected information and indicators to audiences to influence their emotions, motives, and objectives reasoning, and ultimately the behavior of governments, organizations, groups, and individuals”</a:t>
            </a:r>
            <a:endParaRPr i="1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forgetting… 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6"/>
          <p:cNvSpPr txBox="1"/>
          <p:nvPr>
            <p:ph type="title"/>
          </p:nvPr>
        </p:nvSpPr>
        <p:spPr>
          <a:xfrm>
            <a:off x="311700" y="219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experience designers</a:t>
            </a:r>
            <a:endParaRPr/>
          </a:p>
        </p:txBody>
      </p:sp>
      <p:pic>
        <p:nvPicPr>
          <p:cNvPr id="245" name="Google Shape;24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7200" y="1017725"/>
            <a:ext cx="3668350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7"/>
          <p:cNvSpPr txBox="1"/>
          <p:nvPr>
            <p:ph type="title"/>
          </p:nvPr>
        </p:nvSpPr>
        <p:spPr>
          <a:xfrm>
            <a:off x="311700" y="171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Friends, family etc</a:t>
            </a:r>
            <a:endParaRPr/>
          </a:p>
        </p:txBody>
      </p:sp>
      <p:pic>
        <p:nvPicPr>
          <p:cNvPr id="251" name="Google Shape;25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600" y="896450"/>
            <a:ext cx="4152789" cy="409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Influence: how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9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in influence</a:t>
            </a:r>
            <a:endParaRPr/>
          </a:p>
        </p:txBody>
      </p:sp>
      <p:pic>
        <p:nvPicPr>
          <p:cNvPr id="262" name="Google Shape;26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400" y="572700"/>
            <a:ext cx="6058600" cy="429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medium is the message</a:t>
            </a:r>
            <a:endParaRPr/>
          </a:p>
        </p:txBody>
      </p:sp>
      <p:sp>
        <p:nvSpPr>
          <p:cNvPr id="268" name="Google Shape;268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rgbClr val="333333"/>
              </a:solidFill>
              <a:highlight>
                <a:srgbClr val="FCFCFC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rgbClr val="333333"/>
                </a:solidFill>
                <a:highlight>
                  <a:srgbClr val="FCFCFC"/>
                </a:highlight>
                <a:latin typeface="Georgia"/>
                <a:ea typeface="Georgia"/>
                <a:cs typeface="Georgia"/>
                <a:sym typeface="Georgia"/>
              </a:rPr>
              <a:t>McLuhan’s “The medium is the message”: the forms and methods used to communicate information have a significant impact on the messages they deliver (including meanings and perceptions”</a:t>
            </a:r>
            <a:endParaRPr i="1">
              <a:solidFill>
                <a:srgbClr val="333333"/>
              </a:solidFill>
              <a:highlight>
                <a:srgbClr val="FCFCFC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>
              <a:solidFill>
                <a:srgbClr val="333333"/>
              </a:solidFill>
              <a:highlight>
                <a:srgbClr val="FCFCFC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rgbClr val="333333"/>
                </a:solidFill>
                <a:highlight>
                  <a:srgbClr val="FCFCFC"/>
                </a:highlight>
                <a:latin typeface="Georgia"/>
                <a:ea typeface="Georgia"/>
                <a:cs typeface="Georgia"/>
                <a:sym typeface="Georgia"/>
              </a:rPr>
              <a:t>“Never mind the content; what’s important is the medium… the media are extensions of our senses; as they change, they transform our environment and affect everything we do -- they “massage” or reshape us” - McLuhan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1"/>
          <p:cNvSpPr txBox="1"/>
          <p:nvPr>
            <p:ph type="title"/>
          </p:nvPr>
        </p:nvSpPr>
        <p:spPr>
          <a:xfrm>
            <a:off x="311700" y="182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those biases</a:t>
            </a:r>
            <a:endParaRPr/>
          </a:p>
        </p:txBody>
      </p:sp>
      <p:pic>
        <p:nvPicPr>
          <p:cNvPr id="274" name="Google Shape;27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300" y="755600"/>
            <a:ext cx="5575375" cy="410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2"/>
          <p:cNvSpPr txBox="1"/>
          <p:nvPr>
            <p:ph type="title"/>
          </p:nvPr>
        </p:nvSpPr>
        <p:spPr>
          <a:xfrm>
            <a:off x="311700" y="1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</a:t>
            </a:r>
            <a:r>
              <a:rPr lang="en"/>
              <a:t> contagion</a:t>
            </a:r>
            <a:endParaRPr/>
          </a:p>
        </p:txBody>
      </p:sp>
      <p:pic>
        <p:nvPicPr>
          <p:cNvPr id="280" name="Google Shape;2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5225" y="830900"/>
            <a:ext cx="5127809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</a:t>
            </a:r>
            <a:endParaRPr/>
          </a:p>
        </p:txBody>
      </p:sp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311700" y="1711600"/>
            <a:ext cx="8520600" cy="28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>
                <a:latin typeface="Open Sans"/>
                <a:ea typeface="Open Sans"/>
                <a:cs typeface="Open Sans"/>
                <a:sym typeface="Open Sans"/>
              </a:rPr>
              <a:t>“</a:t>
            </a:r>
            <a:r>
              <a:rPr i="1" lang="en" sz="1400">
                <a:solidFill>
                  <a:srgbClr val="202124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the capacity to have an effect on the character, development, or behavior of someone or something, or the effect itself.”</a:t>
            </a:r>
            <a:endParaRPr i="1" sz="1400">
              <a:solidFill>
                <a:srgbClr val="202124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22222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400">
                <a:solidFill>
                  <a:srgbClr val="212529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i="1" lang="en" sz="1400">
                <a:solidFill>
                  <a:srgbClr val="303336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: the power or capacity of causing an effect in indirect or intangible ways</a:t>
            </a:r>
            <a:endParaRPr i="1" sz="1400">
              <a:solidFill>
                <a:srgbClr val="265667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22222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400">
                <a:solidFill>
                  <a:srgbClr val="212529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2a</a:t>
            </a:r>
            <a:r>
              <a:rPr i="1" lang="en" sz="1400">
                <a:solidFill>
                  <a:srgbClr val="303336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: the act or power of producing an effect without apparent exertion of force or direct exercise of command</a:t>
            </a:r>
            <a:endParaRPr i="1" sz="1400">
              <a:solidFill>
                <a:srgbClr val="303336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22222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400">
                <a:solidFill>
                  <a:srgbClr val="212529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2b</a:t>
            </a:r>
            <a:r>
              <a:rPr i="1" lang="en" sz="1400">
                <a:solidFill>
                  <a:srgbClr val="303336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: corrupt interference with authority for personal gain</a:t>
            </a:r>
            <a:endParaRPr i="1" sz="1400">
              <a:solidFill>
                <a:srgbClr val="303336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900"/>
              </a:spcBef>
              <a:spcAft>
                <a:spcPts val="1200"/>
              </a:spcAft>
              <a:buNone/>
            </a:pPr>
            <a:r>
              <a:t/>
            </a:r>
            <a:endParaRPr sz="1050">
              <a:solidFill>
                <a:srgbClr val="20212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engineering</a:t>
            </a:r>
            <a:endParaRPr/>
          </a:p>
        </p:txBody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1822825" y="1819550"/>
            <a:ext cx="5301300" cy="18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 sz="2000"/>
              <a:t>“Psychological manipulation of people into performing actions or divulging confidential information”</a:t>
            </a:r>
            <a:endParaRPr i="1"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Influence: landscape changes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 of information</a:t>
            </a:r>
            <a:endParaRPr/>
          </a:p>
        </p:txBody>
      </p:sp>
      <p:pic>
        <p:nvPicPr>
          <p:cNvPr id="99" name="Google Shape;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46325"/>
            <a:ext cx="8839204" cy="3599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type="title"/>
          </p:nvPr>
        </p:nvSpPr>
        <p:spPr>
          <a:xfrm>
            <a:off x="311700" y="105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Influencers</a:t>
            </a:r>
            <a:endParaRPr/>
          </a:p>
        </p:txBody>
      </p:sp>
      <p:pic>
        <p:nvPicPr>
          <p:cNvPr id="105" name="Google Shape;1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30900"/>
            <a:ext cx="8778490" cy="416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Influence: advertising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